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3" r:id="rId4"/>
    <p:sldId id="264" r:id="rId5"/>
    <p:sldId id="265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8" r:id="rId22"/>
    <p:sldId id="278" r:id="rId23"/>
    <p:sldId id="279" r:id="rId24"/>
    <p:sldId id="28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94648" autoAdjust="0"/>
  </p:normalViewPr>
  <p:slideViewPr>
    <p:cSldViewPr snapToGrid="0" snapToObjects="1">
      <p:cViewPr varScale="1">
        <p:scale>
          <a:sx n="37" d="100"/>
          <a:sy n="37" d="100"/>
        </p:scale>
        <p:origin x="-115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78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7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7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48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60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86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0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1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05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68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6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920"/>
            <a:ext cx="8229600" cy="484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84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EMHCC_title_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8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02230"/>
            <a:ext cx="4363396" cy="418528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6214" y="8092"/>
            <a:ext cx="7756666" cy="1143000"/>
          </a:xfrm>
        </p:spPr>
        <p:txBody>
          <a:bodyPr/>
          <a:lstStyle/>
          <a:p>
            <a:r>
              <a:rPr lang="en-US" sz="4800" dirty="0" smtClean="0"/>
              <a:t>Staff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03464"/>
            <a:ext cx="570951" cy="584776"/>
            <a:chOff x="1505102" y="2293306"/>
            <a:chExt cx="570951" cy="584776"/>
          </a:xfrm>
        </p:grpSpPr>
        <p:sp>
          <p:nvSpPr>
            <p:cNvPr id="9" name="Oval 8"/>
            <p:cNvSpPr/>
            <p:nvPr/>
          </p:nvSpPr>
          <p:spPr>
            <a:xfrm>
              <a:off x="1505102" y="2300313"/>
              <a:ext cx="570951" cy="5709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564" y="2293306"/>
              <a:ext cx="4864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3200" dirty="0">
                <a:latin typeface="+mj-lt"/>
              </a:endParaRPr>
            </a:p>
          </p:txBody>
        </p:sp>
      </p:grpSp>
      <p:pic>
        <p:nvPicPr>
          <p:cNvPr id="12" name="Picture 11" descr="dr_staf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274" y="1108930"/>
            <a:ext cx="4500726" cy="417858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430100"/>
            <a:ext cx="5135436" cy="425108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Expert support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staff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meet your needs and working style:</a:t>
            </a:r>
          </a:p>
          <a:p>
            <a:pPr marL="0" indent="0">
              <a:lnSpc>
                <a:spcPct val="80000"/>
              </a:lnSpc>
              <a:buNone/>
            </a:pP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Office Administrators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Medical Assistants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IT Technicians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Receptionists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Filing clerks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Billing clerks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663" y="4151152"/>
            <a:ext cx="4401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Our team will help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improve 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your efficiency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30%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while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optimizing your practice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7192855XLarge_fa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583" y="1102230"/>
            <a:ext cx="5562834" cy="4185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02230"/>
            <a:ext cx="4363396" cy="418528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6214" y="8092"/>
            <a:ext cx="7756666" cy="1143000"/>
          </a:xfrm>
        </p:spPr>
        <p:txBody>
          <a:bodyPr/>
          <a:lstStyle/>
          <a:p>
            <a:r>
              <a:rPr lang="en-US" sz="4800" dirty="0" smtClean="0"/>
              <a:t>Systems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92779" y="1374888"/>
            <a:ext cx="5135436" cy="4846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Every </a:t>
            </a:r>
            <a:r>
              <a:rPr lang="en-US" sz="2000" dirty="0" smtClean="0"/>
              <a:t>service provider </a:t>
            </a:r>
            <a:r>
              <a:rPr lang="en-US" sz="2000" dirty="0"/>
              <a:t>&amp; physician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will </a:t>
            </a:r>
            <a:r>
              <a:rPr lang="en-US" sz="2000" dirty="0"/>
              <a:t>be linked </a:t>
            </a:r>
            <a:r>
              <a:rPr lang="en-US" sz="2000" dirty="0" smtClean="0"/>
              <a:t>to a common EMR </a:t>
            </a:r>
            <a:r>
              <a:rPr lang="en-US" sz="2000" dirty="0"/>
              <a:t>system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EMR </a:t>
            </a:r>
            <a:r>
              <a:rPr lang="en-US" sz="2000" dirty="0"/>
              <a:t>will enhance the efficiency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Group Managed Practice 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Lab</a:t>
            </a:r>
            <a:r>
              <a:rPr lang="en-US" sz="2000" dirty="0"/>
              <a:t>/X-Ray results will have quick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dirty="0"/>
              <a:t>turn around” </a:t>
            </a:r>
            <a:r>
              <a:rPr lang="en-US" sz="2000" dirty="0" smtClean="0"/>
              <a:t>times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Pharmacy </a:t>
            </a:r>
            <a:r>
              <a:rPr lang="en-US" sz="2000" dirty="0"/>
              <a:t>will have access to electronic prescription system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Improved </a:t>
            </a:r>
            <a:r>
              <a:rPr lang="en-US" sz="2000" dirty="0"/>
              <a:t>communications reduces “patient wait” time and increases patient flow rate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03464"/>
            <a:ext cx="570951" cy="584776"/>
            <a:chOff x="1505102" y="2293306"/>
            <a:chExt cx="570951" cy="584776"/>
          </a:xfrm>
        </p:grpSpPr>
        <p:sp>
          <p:nvSpPr>
            <p:cNvPr id="9" name="Oval 8"/>
            <p:cNvSpPr/>
            <p:nvPr/>
          </p:nvSpPr>
          <p:spPr>
            <a:xfrm>
              <a:off x="1505102" y="2300313"/>
              <a:ext cx="570951" cy="5709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564" y="2293306"/>
              <a:ext cx="4864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6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HCC_sbuilding_fad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0177"/>
            <a:ext cx="9144000" cy="4114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5982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Patient Flow Rate: Vital to Your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9920"/>
            <a:ext cx="8229600" cy="484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Facility Design Considerations:</a:t>
            </a:r>
            <a:endParaRPr lang="en-US" sz="2400" b="1" dirty="0">
              <a:solidFill>
                <a:srgbClr val="558ED5"/>
              </a:solidFill>
              <a:latin typeface="+mj-lt"/>
            </a:endParaRPr>
          </a:p>
          <a:p>
            <a:r>
              <a:rPr lang="en-US" sz="2400" dirty="0" smtClean="0"/>
              <a:t>Generates patient flow rates </a:t>
            </a:r>
            <a:r>
              <a:rPr lang="en-US" sz="2400" dirty="0"/>
              <a:t>of </a:t>
            </a:r>
            <a:r>
              <a:rPr lang="en-US" sz="2400" dirty="0" smtClean="0"/>
              <a:t>5-12 per hour/Physician</a:t>
            </a:r>
            <a:endParaRPr lang="en-US" sz="2400" dirty="0"/>
          </a:p>
          <a:p>
            <a:r>
              <a:rPr lang="en-US" sz="2400" dirty="0" smtClean="0"/>
              <a:t>Large </a:t>
            </a:r>
            <a:r>
              <a:rPr lang="en-US" sz="2400" dirty="0"/>
              <a:t>parking </a:t>
            </a:r>
            <a:r>
              <a:rPr lang="en-US" sz="2400" dirty="0" smtClean="0"/>
              <a:t>capacity</a:t>
            </a:r>
            <a:endParaRPr lang="en-US" sz="2400" dirty="0"/>
          </a:p>
          <a:p>
            <a:r>
              <a:rPr lang="en-US" sz="2400" dirty="0" smtClean="0"/>
              <a:t>Well</a:t>
            </a:r>
            <a:r>
              <a:rPr lang="en-US" sz="2400" dirty="0"/>
              <a:t>-designed waiting </a:t>
            </a:r>
            <a:r>
              <a:rPr lang="en-US" sz="2400" dirty="0" smtClean="0"/>
              <a:t>areas</a:t>
            </a:r>
            <a:endParaRPr lang="en-US" sz="2400" dirty="0"/>
          </a:p>
          <a:p>
            <a:r>
              <a:rPr lang="en-US" sz="2400" dirty="0" smtClean="0"/>
              <a:t>Ample </a:t>
            </a:r>
            <a:r>
              <a:rPr lang="en-US" sz="2400" dirty="0"/>
              <a:t>exam </a:t>
            </a:r>
            <a:r>
              <a:rPr lang="en-US" sz="2400" dirty="0" smtClean="0"/>
              <a:t>rooms</a:t>
            </a:r>
            <a:endParaRPr lang="en-US" sz="2400" dirty="0"/>
          </a:p>
          <a:p>
            <a:r>
              <a:rPr lang="en-US" sz="2400" dirty="0" smtClean="0"/>
              <a:t>EMR system</a:t>
            </a:r>
            <a:endParaRPr lang="en-US" sz="2400" dirty="0"/>
          </a:p>
          <a:p>
            <a:r>
              <a:rPr lang="en-US" sz="2400" dirty="0" smtClean="0"/>
              <a:t>Medical assistants and support</a:t>
            </a:r>
            <a:r>
              <a:rPr lang="en-US" sz="2400" dirty="0"/>
              <a:t>/vital </a:t>
            </a:r>
            <a:r>
              <a:rPr lang="en-US" sz="2400" dirty="0" smtClean="0"/>
              <a:t>to </a:t>
            </a:r>
            <a:r>
              <a:rPr lang="en-US" sz="2400" dirty="0"/>
              <a:t>physicians’ practice</a:t>
            </a:r>
          </a:p>
          <a:p>
            <a:r>
              <a:rPr lang="en-US" sz="2400" dirty="0" smtClean="0"/>
              <a:t>Increases </a:t>
            </a:r>
            <a:r>
              <a:rPr lang="en-US" sz="2400" dirty="0"/>
              <a:t>the efficiency of check-in/out times</a:t>
            </a:r>
          </a:p>
          <a:p>
            <a:r>
              <a:rPr lang="en-US" sz="2400" dirty="0" smtClean="0"/>
              <a:t>Maximizes optimal revenue </a:t>
            </a:r>
            <a:r>
              <a:rPr lang="en-US" sz="2400" dirty="0"/>
              <a:t>generating </a:t>
            </a:r>
            <a:r>
              <a:rPr lang="en-US" sz="2400" dirty="0" smtClean="0"/>
              <a:t>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536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HCC_sbuilding_fad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Ellesmere Medical </a:t>
            </a:r>
            <a:r>
              <a:rPr lang="en-US" dirty="0" smtClean="0"/>
              <a:t>Health Care </a:t>
            </a:r>
            <a:r>
              <a:rPr lang="en-US" dirty="0"/>
              <a:t>Centre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190177"/>
            <a:ext cx="8229600" cy="2308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558ED5"/>
                </a:solidFill>
                <a:latin typeface="+mj-lt"/>
              </a:rPr>
              <a:t>Two medical practice models to </a:t>
            </a:r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choose from:</a:t>
            </a:r>
            <a:endParaRPr lang="en-US" sz="2400" dirty="0">
              <a:solidFill>
                <a:srgbClr val="558ED5"/>
              </a:solidFill>
            </a:endParaRPr>
          </a:p>
          <a:p>
            <a:pPr marL="363538" indent="-363538">
              <a:buAutoNum type="arabicPeriod"/>
              <a:tabLst>
                <a:tab pos="363538" algn="l"/>
              </a:tabLst>
            </a:pPr>
            <a:r>
              <a:rPr lang="en-US" sz="2000" b="1" dirty="0" smtClean="0">
                <a:latin typeface="+mj-lt"/>
              </a:rPr>
              <a:t>Group </a:t>
            </a:r>
            <a:r>
              <a:rPr lang="en-US" sz="2000" b="1" dirty="0">
                <a:latin typeface="+mj-lt"/>
              </a:rPr>
              <a:t>Managed Practice</a:t>
            </a:r>
          </a:p>
          <a:p>
            <a:r>
              <a:rPr lang="en-US" sz="2000" dirty="0" smtClean="0"/>
              <a:t>Designed to optimize patient flow rates</a:t>
            </a:r>
            <a:endParaRPr lang="en-US" sz="2000" dirty="0"/>
          </a:p>
          <a:p>
            <a:pPr marL="361950"/>
            <a:r>
              <a:rPr lang="en-US" sz="2000" dirty="0"/>
              <a:t>S</a:t>
            </a:r>
            <a:r>
              <a:rPr lang="en-US" sz="2000" dirty="0" smtClean="0"/>
              <a:t>olo </a:t>
            </a:r>
            <a:r>
              <a:rPr lang="en-US" sz="2000" dirty="0"/>
              <a:t>physician looking to </a:t>
            </a:r>
            <a:r>
              <a:rPr lang="en-US" sz="2000" dirty="0" smtClean="0"/>
              <a:t>work with                                                       other </a:t>
            </a:r>
            <a:r>
              <a:rPr lang="en-US" sz="2000" dirty="0"/>
              <a:t>support </a:t>
            </a:r>
            <a:r>
              <a:rPr lang="en-US" sz="2000" dirty="0" smtClean="0"/>
              <a:t>staff</a:t>
            </a:r>
          </a:p>
          <a:p>
            <a:r>
              <a:rPr lang="en-US" sz="2000" dirty="0" smtClean="0"/>
              <a:t>Turn-key practice solution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 descr="doc_grou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452" y="1714030"/>
            <a:ext cx="2438686" cy="15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c_sing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558" y="3627918"/>
            <a:ext cx="2460566" cy="161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16378" y="3504204"/>
            <a:ext cx="5702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AutoNum type="arabicPeriod" startAt="2"/>
            </a:pPr>
            <a:r>
              <a:rPr lang="en-US" sz="2000" b="1" dirty="0" smtClean="0">
                <a:latin typeface="+mj-lt"/>
              </a:rPr>
              <a:t>Solo/Dual Physician Office</a:t>
            </a:r>
            <a:endParaRPr lang="en-US" sz="2000" b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ooking </a:t>
            </a:r>
            <a:r>
              <a:rPr lang="en-US" sz="2000" dirty="0"/>
              <a:t>to continue practice on his/her own </a:t>
            </a:r>
            <a:r>
              <a:rPr lang="en-US" sz="2000" dirty="0" smtClean="0"/>
              <a:t>in a state </a:t>
            </a:r>
            <a:r>
              <a:rPr lang="en-US" sz="2000" dirty="0"/>
              <a:t>of the art medical </a:t>
            </a:r>
            <a:r>
              <a:rPr lang="en-US" sz="2000" dirty="0" err="1" smtClean="0"/>
              <a:t>centre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</a:t>
            </a:r>
            <a:r>
              <a:rPr lang="en-US" sz="2000" dirty="0"/>
              <a:t>-house amenities &amp; </a:t>
            </a:r>
            <a:r>
              <a:rPr lang="en-US" sz="2000" dirty="0" smtClean="0"/>
              <a:t>services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ne</a:t>
            </a:r>
            <a:r>
              <a:rPr lang="en-US" sz="2000" dirty="0"/>
              <a:t>-</a:t>
            </a:r>
            <a:r>
              <a:rPr lang="en-US" sz="2000" dirty="0" smtClean="0"/>
              <a:t>stop shop </a:t>
            </a:r>
            <a:r>
              <a:rPr lang="en-US" sz="2000" dirty="0"/>
              <a:t>for </a:t>
            </a:r>
            <a:r>
              <a:rPr lang="en-US" sz="2000" dirty="0" smtClean="0"/>
              <a:t>this patients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Easier referrals and services to optimize practice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205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HCC_sbuilding_faded_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Solo / </a:t>
            </a:r>
            <a:r>
              <a:rPr lang="en-US" dirty="0"/>
              <a:t>Dual </a:t>
            </a:r>
            <a:r>
              <a:rPr lang="en-US" dirty="0" smtClean="0"/>
              <a:t>Physician Practices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1" y="1279920"/>
            <a:ext cx="6127262" cy="40250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Ideal </a:t>
            </a:r>
            <a:r>
              <a:rPr lang="en-US" sz="2400" dirty="0"/>
              <a:t>for those who want a </a:t>
            </a:r>
            <a:r>
              <a:rPr lang="en-US" sz="2400" dirty="0" smtClean="0"/>
              <a:t>traditional </a:t>
            </a:r>
            <a:br>
              <a:rPr lang="en-US" sz="2400" dirty="0" smtClean="0"/>
            </a:br>
            <a:r>
              <a:rPr lang="en-US" sz="2400" dirty="0" smtClean="0"/>
              <a:t>office </a:t>
            </a:r>
            <a:r>
              <a:rPr lang="en-US" sz="2400" dirty="0"/>
              <a:t>model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Physician </a:t>
            </a:r>
            <a:r>
              <a:rPr lang="en-US" sz="2400" dirty="0"/>
              <a:t>has total control </a:t>
            </a:r>
            <a:r>
              <a:rPr lang="en-US" sz="2400" dirty="0" smtClean="0"/>
              <a:t>of </a:t>
            </a:r>
            <a:r>
              <a:rPr lang="en-US" sz="2400" dirty="0"/>
              <a:t>his/</a:t>
            </a:r>
            <a:r>
              <a:rPr lang="en-US" sz="2400" dirty="0" smtClean="0"/>
              <a:t>her </a:t>
            </a:r>
            <a:br>
              <a:rPr lang="en-US" sz="2400" dirty="0" smtClean="0"/>
            </a:br>
            <a:r>
              <a:rPr lang="en-US" sz="2400" dirty="0" smtClean="0"/>
              <a:t>own office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Access to a state </a:t>
            </a:r>
            <a:r>
              <a:rPr lang="en-US" sz="2400" dirty="0"/>
              <a:t>of the art </a:t>
            </a:r>
            <a:r>
              <a:rPr lang="en-US" sz="2400" dirty="0" smtClean="0"/>
              <a:t>facility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Large base of referring Physicians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Integrated learning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for CHE programs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Proximity to hospitals and highways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 residential density and large employment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610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HCC_sbuilding_faded_gro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Managed Group </a:t>
            </a:r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199" y="1279921"/>
            <a:ext cx="5690183" cy="392857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Eliminates overhead costs</a:t>
            </a:r>
          </a:p>
          <a:p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Reduce staffing concerns</a:t>
            </a:r>
            <a:endParaRPr lang="en-US" sz="2400" b="1" dirty="0">
              <a:solidFill>
                <a:srgbClr val="558ED5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Turn-key and ready for you and your patients:</a:t>
            </a:r>
            <a:endParaRPr lang="en-US" sz="2400" b="1" dirty="0">
              <a:solidFill>
                <a:srgbClr val="558ED5"/>
              </a:solidFill>
              <a:latin typeface="+mj-lt"/>
            </a:endParaRPr>
          </a:p>
          <a:p>
            <a:pPr lvl="1"/>
            <a:r>
              <a:rPr lang="en-US" sz="2000" dirty="0" smtClean="0"/>
              <a:t>Nurses </a:t>
            </a:r>
            <a:r>
              <a:rPr lang="en-US" sz="2000" dirty="0"/>
              <a:t>and clinical assistants</a:t>
            </a:r>
          </a:p>
          <a:p>
            <a:pPr lvl="1"/>
            <a:r>
              <a:rPr lang="en-US" sz="2000" dirty="0" smtClean="0"/>
              <a:t>EMR </a:t>
            </a:r>
            <a:r>
              <a:rPr lang="en-US" sz="2000" dirty="0"/>
              <a:t>system</a:t>
            </a:r>
          </a:p>
          <a:p>
            <a:pPr lvl="1"/>
            <a:r>
              <a:rPr lang="en-US" sz="2000" dirty="0" smtClean="0"/>
              <a:t>Billing </a:t>
            </a:r>
            <a:r>
              <a:rPr lang="en-US" sz="2000" dirty="0"/>
              <a:t>administrators</a:t>
            </a:r>
          </a:p>
          <a:p>
            <a:pPr lvl="1"/>
            <a:r>
              <a:rPr lang="en-US" sz="2000" dirty="0" smtClean="0"/>
              <a:t>Medical </a:t>
            </a:r>
            <a:r>
              <a:rPr lang="en-US" sz="2000" dirty="0"/>
              <a:t>equipment &amp; office supplies</a:t>
            </a:r>
          </a:p>
          <a:p>
            <a:pPr lvl="1"/>
            <a:r>
              <a:rPr lang="en-US" sz="2000" dirty="0" smtClean="0"/>
              <a:t>Stylish office design and furniture</a:t>
            </a:r>
          </a:p>
          <a:p>
            <a:pPr lvl="1"/>
            <a:r>
              <a:rPr lang="en-US" sz="2000" dirty="0" smtClean="0"/>
              <a:t>Digital signage and learning platforms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485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HCC_sbuilding_faded_gro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Managed Group </a:t>
            </a:r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79921"/>
            <a:ext cx="8229600" cy="414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Hassle-Free:</a:t>
            </a:r>
            <a:endParaRPr lang="en-US" sz="2400" b="1" dirty="0">
              <a:solidFill>
                <a:srgbClr val="558ED5"/>
              </a:solidFill>
              <a:latin typeface="+mj-lt"/>
            </a:endParaRPr>
          </a:p>
          <a:p>
            <a:r>
              <a:rPr lang="en-US" sz="2400" dirty="0"/>
              <a:t>M</a:t>
            </a:r>
            <a:r>
              <a:rPr lang="en-US" sz="2400" dirty="0" smtClean="0"/>
              <a:t>aintenance </a:t>
            </a:r>
            <a:r>
              <a:rPr lang="en-US" sz="2400" dirty="0"/>
              <a:t>issues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taff </a:t>
            </a:r>
            <a:r>
              <a:rPr lang="en-US" sz="2400" dirty="0"/>
              <a:t>turnover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acation coverage backup</a:t>
            </a:r>
            <a:endParaRPr lang="en-US" sz="2400" dirty="0"/>
          </a:p>
          <a:p>
            <a:r>
              <a:rPr lang="en-US" sz="2400" dirty="0"/>
              <a:t>O</a:t>
            </a:r>
            <a:r>
              <a:rPr lang="en-US" sz="2400" dirty="0" smtClean="0"/>
              <a:t>rdering </a:t>
            </a:r>
            <a:r>
              <a:rPr lang="en-US" sz="2400" dirty="0"/>
              <a:t>of medical/office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supplies</a:t>
            </a:r>
            <a:endParaRPr lang="en-US" sz="2400" dirty="0"/>
          </a:p>
          <a:p>
            <a:r>
              <a:rPr lang="en-US" sz="2400" dirty="0" smtClean="0"/>
              <a:t>Professional office administrators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224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HCC_sbuilding_faded_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7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Urgent Care Centre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79921"/>
            <a:ext cx="4345757" cy="414628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Opportunity </a:t>
            </a:r>
            <a:r>
              <a:rPr lang="en-US" sz="2400" dirty="0"/>
              <a:t>to work in 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“ER” type </a:t>
            </a:r>
            <a:r>
              <a:rPr lang="en-US" sz="2400" dirty="0"/>
              <a:t>setting</a:t>
            </a:r>
          </a:p>
          <a:p>
            <a:r>
              <a:rPr lang="en-US" sz="2400" dirty="0" smtClean="0"/>
              <a:t>Beneficial </a:t>
            </a:r>
            <a:r>
              <a:rPr lang="en-US" sz="2400" dirty="0"/>
              <a:t>for new physicians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build patient base</a:t>
            </a:r>
          </a:p>
          <a:p>
            <a:r>
              <a:rPr lang="en-US" sz="2400" dirty="0" smtClean="0"/>
              <a:t>Premium </a:t>
            </a:r>
            <a:r>
              <a:rPr lang="en-US" sz="2400" dirty="0"/>
              <a:t>billing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after</a:t>
            </a:r>
            <a:r>
              <a:rPr lang="en-US" sz="2400" dirty="0"/>
              <a:t>-hours care</a:t>
            </a:r>
          </a:p>
          <a:p>
            <a:r>
              <a:rPr lang="en-US" sz="2400" dirty="0" smtClean="0"/>
              <a:t>Convenient </a:t>
            </a:r>
            <a:r>
              <a:rPr lang="en-US" sz="2400" dirty="0"/>
              <a:t>for patients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due </a:t>
            </a:r>
            <a:r>
              <a:rPr lang="en-US" sz="2400" dirty="0"/>
              <a:t>to shorter wait </a:t>
            </a:r>
            <a:r>
              <a:rPr lang="en-US" sz="2400" dirty="0" smtClean="0"/>
              <a:t>times</a:t>
            </a:r>
          </a:p>
          <a:p>
            <a:r>
              <a:rPr lang="en-US" sz="2400" dirty="0" smtClean="0"/>
              <a:t>Coordination with local ERs to manage overflow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203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HCC_sbuilding_faded_gol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4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Work/Life Balance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79921"/>
            <a:ext cx="8229600" cy="414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Physicians </a:t>
            </a:r>
            <a:r>
              <a:rPr lang="en-US" sz="2400" b="1" dirty="0">
                <a:solidFill>
                  <a:srgbClr val="558ED5"/>
                </a:solidFill>
                <a:latin typeface="+mj-lt"/>
              </a:rPr>
              <a:t>benefit from:</a:t>
            </a:r>
          </a:p>
          <a:p>
            <a:r>
              <a:rPr lang="en-US" sz="2400" dirty="0" smtClean="0"/>
              <a:t>Flexibility </a:t>
            </a:r>
            <a:r>
              <a:rPr lang="en-US" sz="2400" dirty="0"/>
              <a:t>in choosing </a:t>
            </a:r>
            <a:r>
              <a:rPr lang="en-US" sz="2400" dirty="0" smtClean="0"/>
              <a:t>your</a:t>
            </a:r>
            <a:br>
              <a:rPr lang="en-US" sz="2400" dirty="0" smtClean="0"/>
            </a:br>
            <a:r>
              <a:rPr lang="en-US" sz="2400" dirty="0" smtClean="0"/>
              <a:t>work </a:t>
            </a:r>
            <a:r>
              <a:rPr lang="en-US" sz="2400" dirty="0"/>
              <a:t>hours </a:t>
            </a:r>
          </a:p>
          <a:p>
            <a:r>
              <a:rPr lang="en-US" sz="2400" dirty="0" smtClean="0"/>
              <a:t>Vacation </a:t>
            </a:r>
            <a:r>
              <a:rPr lang="en-US" sz="2400" dirty="0"/>
              <a:t>facilitated</a:t>
            </a:r>
          </a:p>
          <a:p>
            <a:r>
              <a:rPr lang="en-US" sz="2400" dirty="0" smtClean="0"/>
              <a:t>Maternity </a:t>
            </a:r>
            <a:r>
              <a:rPr lang="en-US" sz="2400" dirty="0"/>
              <a:t>leave facilitated</a:t>
            </a:r>
          </a:p>
          <a:p>
            <a:r>
              <a:rPr lang="en-US" sz="2400" dirty="0" smtClean="0"/>
              <a:t>Part</a:t>
            </a:r>
            <a:r>
              <a:rPr lang="en-US" sz="2400" dirty="0"/>
              <a:t>-time </a:t>
            </a:r>
            <a:r>
              <a:rPr lang="en-US" sz="2400" dirty="0" smtClean="0"/>
              <a:t>hours available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485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HCC_sbuilding_faded_mon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Group Managed Practices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79921"/>
            <a:ext cx="8229600" cy="414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558ED5"/>
                </a:solidFill>
                <a:latin typeface="+mj-lt"/>
              </a:rPr>
              <a:t>Remuneration</a:t>
            </a:r>
            <a:r>
              <a:rPr lang="en-US" sz="2400" b="1" dirty="0" smtClean="0">
                <a:solidFill>
                  <a:srgbClr val="558ED5"/>
                </a:solidFill>
                <a:latin typeface="+mj-lt"/>
              </a:rPr>
              <a:t>:</a:t>
            </a:r>
          </a:p>
          <a:p>
            <a:r>
              <a:rPr lang="en-US" sz="2400" dirty="0"/>
              <a:t>70/30 split for physicians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seeing 5 </a:t>
            </a:r>
            <a:r>
              <a:rPr lang="en-US" sz="2400" dirty="0"/>
              <a:t>patients per hour</a:t>
            </a:r>
          </a:p>
          <a:p>
            <a:r>
              <a:rPr lang="en-US" sz="2400" dirty="0" smtClean="0"/>
              <a:t>80</a:t>
            </a:r>
            <a:r>
              <a:rPr lang="en-US" sz="2400" dirty="0"/>
              <a:t>/20 split for physicians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seeing </a:t>
            </a:r>
            <a:r>
              <a:rPr lang="en-US" sz="2400" dirty="0"/>
              <a:t>8 patients per hour</a:t>
            </a:r>
          </a:p>
        </p:txBody>
      </p:sp>
    </p:spTree>
    <p:extLst>
      <p:ext uri="{BB962C8B-B14F-4D97-AF65-F5344CB8AC3E}">
        <p14:creationId xmlns:p14="http://schemas.microsoft.com/office/powerpoint/2010/main" xmlns="" val="3100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Location, Location, 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9920"/>
            <a:ext cx="3792294" cy="48462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Minutes from:</a:t>
            </a:r>
          </a:p>
          <a:p>
            <a:r>
              <a:rPr lang="en-US" sz="2400" i="1" dirty="0" smtClean="0"/>
              <a:t>Scarborough </a:t>
            </a:r>
            <a:r>
              <a:rPr lang="en-US" sz="2400" i="1" dirty="0"/>
              <a:t>Grace General Hospital</a:t>
            </a:r>
            <a:endParaRPr lang="en-US" sz="2400" dirty="0"/>
          </a:p>
          <a:p>
            <a:r>
              <a:rPr lang="en-US" sz="2400" i="1" dirty="0" smtClean="0"/>
              <a:t>Scarborough </a:t>
            </a:r>
            <a:r>
              <a:rPr lang="en-US" sz="2400" i="1" dirty="0"/>
              <a:t>General Hospital</a:t>
            </a:r>
          </a:p>
          <a:p>
            <a:r>
              <a:rPr lang="en-US" sz="2400" i="1" dirty="0" smtClean="0"/>
              <a:t>Rouge </a:t>
            </a:r>
            <a:r>
              <a:rPr lang="en-US" sz="2400" i="1" dirty="0"/>
              <a:t>Valley Healthcare</a:t>
            </a:r>
          </a:p>
          <a:p>
            <a:r>
              <a:rPr lang="en-US" sz="2400" i="1" dirty="0" smtClean="0"/>
              <a:t>North </a:t>
            </a:r>
            <a:r>
              <a:rPr lang="en-US" sz="2400" i="1" dirty="0"/>
              <a:t>North York General </a:t>
            </a:r>
            <a:r>
              <a:rPr lang="en-US" sz="2400" i="1" dirty="0" smtClean="0"/>
              <a:t>Hospital</a:t>
            </a:r>
          </a:p>
          <a:p>
            <a:r>
              <a:rPr lang="en-US" sz="2400" i="1" dirty="0" smtClean="0"/>
              <a:t>Toronto East General Hospital</a:t>
            </a:r>
          </a:p>
          <a:p>
            <a:r>
              <a:rPr lang="en-US" sz="2400" i="1" dirty="0" smtClean="0"/>
              <a:t>Sunnybrook Health Sciences Centre</a:t>
            </a:r>
            <a:endParaRPr lang="en-US" sz="2400" i="1" dirty="0"/>
          </a:p>
          <a:p>
            <a:r>
              <a:rPr lang="en-US" sz="2400" i="1" dirty="0" smtClean="0"/>
              <a:t>401 highway</a:t>
            </a:r>
            <a:endParaRPr lang="en-US" sz="2400" i="1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" r="95"/>
          <a:stretch>
            <a:fillRect/>
          </a:stretch>
        </p:blipFill>
        <p:spPr bwMode="auto">
          <a:xfrm>
            <a:off x="4648200" y="1390131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648201" y="4201261"/>
            <a:ext cx="4170298" cy="81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Ellesmere Medical Health Care Centre </a:t>
            </a:r>
            <a:br>
              <a:rPr lang="en-US" sz="2000" dirty="0" smtClean="0"/>
            </a:br>
            <a:r>
              <a:rPr lang="en-US" sz="2000" dirty="0" smtClean="0"/>
              <a:t>520 </a:t>
            </a:r>
            <a:r>
              <a:rPr lang="en-US" sz="2000" dirty="0"/>
              <a:t>Ellesmere </a:t>
            </a:r>
            <a:r>
              <a:rPr lang="en-US" sz="2000" dirty="0" smtClean="0"/>
              <a:t>Road, </a:t>
            </a:r>
            <a:r>
              <a:rPr lang="en-US" sz="2000" dirty="0"/>
              <a:t>Scarborough, ON </a:t>
            </a:r>
          </a:p>
        </p:txBody>
      </p:sp>
    </p:spTree>
    <p:extLst>
      <p:ext uri="{BB962C8B-B14F-4D97-AF65-F5344CB8AC3E}">
        <p14:creationId xmlns:p14="http://schemas.microsoft.com/office/powerpoint/2010/main" xmlns="" val="3112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Consideration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88461727"/>
              </p:ext>
            </p:extLst>
          </p:nvPr>
        </p:nvGraphicFramePr>
        <p:xfrm>
          <a:off x="499760" y="2741941"/>
          <a:ext cx="8187040" cy="22579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87040"/>
              </a:tblGrid>
              <a:tr h="525584">
                <a:tc>
                  <a:txBody>
                    <a:bodyPr/>
                    <a:lstStyle/>
                    <a:p>
                      <a:pPr algn="l"/>
                      <a:r>
                        <a:rPr lang="en-US" sz="2100" b="1" baseline="0" dirty="0" smtClean="0"/>
                        <a:t>Gross Billings                           $250,000                  % of Billings </a:t>
                      </a:r>
                      <a:endParaRPr lang="en-US" sz="2100" b="1" baseline="0" dirty="0"/>
                    </a:p>
                  </a:txBody>
                  <a:tcPr marL="67896" marR="67896" marT="33948" marB="33948" anchor="ctr"/>
                </a:tc>
              </a:tr>
              <a:tr h="40801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   Support Staff                                         </a:t>
                      </a:r>
                      <a:r>
                        <a:rPr lang="en-US" sz="1800" dirty="0" smtClean="0">
                          <a:latin typeface="+mn-lt"/>
                        </a:rPr>
                        <a:t>$ 75,000                              30%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7896" marR="67896" marT="33948" marB="33948"/>
                </a:tc>
              </a:tr>
              <a:tr h="42438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   Operating Expenses                              </a:t>
                      </a:r>
                      <a:r>
                        <a:rPr lang="en-US" sz="1800" dirty="0" smtClean="0">
                          <a:latin typeface="+mn-lt"/>
                        </a:rPr>
                        <a:t>$ 25,000                              10%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7896" marR="67896" marT="33948" marB="33948"/>
                </a:tc>
              </a:tr>
              <a:tr h="41551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   Rent (1,000 @ $20)                            </a:t>
                      </a:r>
                      <a:r>
                        <a:rPr lang="en-US" sz="1700" baseline="0" dirty="0" smtClean="0">
                          <a:latin typeface="+mn-lt"/>
                        </a:rPr>
                        <a:t>   </a:t>
                      </a:r>
                      <a:r>
                        <a:rPr lang="en-US" sz="1800" dirty="0" smtClean="0">
                          <a:latin typeface="+mn-lt"/>
                        </a:rPr>
                        <a:t>$ 25,000                             10%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7896" marR="67896" marT="33948" marB="33948"/>
                </a:tc>
              </a:tr>
              <a:tr h="484421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latin typeface="+mn-lt"/>
                        </a:rPr>
                        <a:t>TOTAL  EARNINGS                 $125,000                          50%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67896" marR="67896" marT="33948" marB="33948"/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279921"/>
            <a:ext cx="8229600" cy="1344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+mj-lt"/>
              </a:rPr>
              <a:t>Typical financial </a:t>
            </a:r>
            <a:r>
              <a:rPr lang="en-US" sz="2400" dirty="0" smtClean="0">
                <a:latin typeface="+mj-lt"/>
              </a:rPr>
              <a:t>scenario:</a:t>
            </a:r>
            <a:endParaRPr lang="en-US" sz="2400" dirty="0">
              <a:latin typeface="+mj-lt"/>
            </a:endParaRPr>
          </a:p>
          <a:p>
            <a:r>
              <a:rPr lang="en-US" sz="2400" dirty="0" smtClean="0"/>
              <a:t>Doctor </a:t>
            </a:r>
            <a:r>
              <a:rPr lang="en-US" sz="2400" dirty="0"/>
              <a:t>with annual gross billings of $250,000</a:t>
            </a:r>
          </a:p>
          <a:p>
            <a:r>
              <a:rPr lang="en-US" sz="2400" dirty="0" smtClean="0"/>
              <a:t>Rents office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677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Efficiency Gains from Group Managed Practices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9602678"/>
              </p:ext>
            </p:extLst>
          </p:nvPr>
        </p:nvGraphicFramePr>
        <p:xfrm>
          <a:off x="576839" y="1737431"/>
          <a:ext cx="7852808" cy="2463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3772"/>
                <a:gridCol w="1389631"/>
                <a:gridCol w="2212000"/>
                <a:gridCol w="2367405"/>
              </a:tblGrid>
              <a:tr h="4569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Physician Billings at EMHCC</a:t>
                      </a:r>
                      <a:endParaRPr lang="en-US" sz="18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Split</a:t>
                      </a:r>
                      <a:endParaRPr lang="en-US" sz="18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Physician</a:t>
                      </a:r>
                    </a:p>
                    <a:p>
                      <a:pPr algn="ctr"/>
                      <a:r>
                        <a:rPr lang="en-US" sz="1800" dirty="0" smtClean="0"/>
                        <a:t>Earnings</a:t>
                      </a:r>
                      <a:endParaRPr lang="en-US" sz="18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Incremental Physician Earnings</a:t>
                      </a:r>
                      <a:endParaRPr lang="en-US" sz="1800" dirty="0"/>
                    </a:p>
                  </a:txBody>
                  <a:tcPr marL="65283" marR="65283" marT="32641" marB="326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97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</a:t>
                      </a:r>
                      <a:r>
                        <a:rPr lang="en-US" sz="2000" dirty="0" smtClean="0"/>
                        <a:t>$250,000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70-30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$175,000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$  50,000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5283" marR="65283" marT="32641" marB="326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97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</a:t>
                      </a:r>
                      <a:r>
                        <a:rPr lang="en-US" sz="2000" dirty="0" smtClean="0"/>
                        <a:t>$350,000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75-25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$262,500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$ 112,500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5283" marR="65283" marT="32641" marB="326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73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</a:t>
                      </a:r>
                      <a:r>
                        <a:rPr lang="en-US" sz="2000" dirty="0" smtClean="0"/>
                        <a:t>$400,000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75-25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$300,000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$ 150,000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5283" marR="65283" marT="32641" marB="326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697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</a:t>
                      </a:r>
                      <a:r>
                        <a:rPr lang="en-US" sz="2000" dirty="0" smtClean="0"/>
                        <a:t>$500,000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80-20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$400,000</a:t>
                      </a:r>
                      <a:endParaRPr lang="en-US" sz="2000" dirty="0"/>
                    </a:p>
                  </a:txBody>
                  <a:tcPr marL="65283" marR="65283" marT="32641" marB="32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$ 250,000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5283" marR="65283" marT="32641" marB="3264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09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HCC_sbuilding_faded_contra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0177"/>
            <a:ext cx="9144000" cy="41148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Incentives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79921"/>
            <a:ext cx="8229600" cy="414628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Signing </a:t>
            </a:r>
            <a:r>
              <a:rPr lang="en-US" sz="2400" dirty="0"/>
              <a:t>bonus for first 20 physicians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who </a:t>
            </a:r>
            <a:r>
              <a:rPr lang="en-US" sz="2400" dirty="0"/>
              <a:t>sign a 5-yr. </a:t>
            </a:r>
            <a:r>
              <a:rPr lang="en-US" sz="2400" dirty="0" smtClean="0"/>
              <a:t>agreement</a:t>
            </a:r>
            <a:endParaRPr lang="en-US" sz="2400" dirty="0"/>
          </a:p>
          <a:p>
            <a:r>
              <a:rPr lang="en-US" sz="2400" dirty="0" smtClean="0"/>
              <a:t>$</a:t>
            </a:r>
            <a:r>
              <a:rPr lang="en-US" sz="2400" dirty="0"/>
              <a:t>25,000 for full time physician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10,000 for part-time physician</a:t>
            </a:r>
          </a:p>
          <a:p>
            <a:r>
              <a:rPr lang="en-US" sz="2400" dirty="0" smtClean="0"/>
              <a:t>Reserved </a:t>
            </a:r>
            <a:r>
              <a:rPr lang="en-US" sz="2400" dirty="0"/>
              <a:t>parking </a:t>
            </a:r>
            <a:r>
              <a:rPr lang="en-US" sz="2400" dirty="0" smtClean="0"/>
              <a:t>spaces</a:t>
            </a:r>
            <a:endParaRPr lang="en-US" sz="2400" dirty="0"/>
          </a:p>
          <a:p>
            <a:r>
              <a:rPr lang="en-US" sz="2400" dirty="0" smtClean="0"/>
              <a:t>Referral </a:t>
            </a:r>
            <a:r>
              <a:rPr lang="en-US" sz="2400" dirty="0"/>
              <a:t>fee program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for referring </a:t>
            </a:r>
            <a:r>
              <a:rPr lang="en-US" sz="2400" dirty="0" smtClean="0"/>
              <a:t>other physicians)</a:t>
            </a:r>
          </a:p>
          <a:p>
            <a:r>
              <a:rPr lang="en-US" sz="2400" dirty="0" smtClean="0"/>
              <a:t>Moving package</a:t>
            </a:r>
          </a:p>
          <a:p>
            <a:r>
              <a:rPr lang="en-US" sz="2400" dirty="0" smtClean="0"/>
              <a:t>Lease buy-out assistance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260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727557" y="1280923"/>
            <a:ext cx="4416443" cy="40954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79920"/>
            <a:ext cx="4625615" cy="40954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1369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Making The Right Move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79921"/>
            <a:ext cx="4168415" cy="414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Planning a move for physicians 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can </a:t>
            </a:r>
            <a:r>
              <a:rPr lang="en-US" sz="2000" dirty="0">
                <a:latin typeface="+mj-lt"/>
              </a:rPr>
              <a:t>be overwhelming</a:t>
            </a:r>
            <a:r>
              <a:rPr lang="en-US" sz="2000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+mj-lt"/>
            </a:endParaRPr>
          </a:p>
          <a:p>
            <a:r>
              <a:rPr lang="en-US" sz="2000" dirty="0" smtClean="0"/>
              <a:t>Locating </a:t>
            </a:r>
            <a:r>
              <a:rPr lang="en-US" sz="2000" dirty="0"/>
              <a:t>new office space</a:t>
            </a:r>
          </a:p>
          <a:p>
            <a:r>
              <a:rPr lang="en-US" sz="2000" dirty="0" smtClean="0"/>
              <a:t>Dealing </a:t>
            </a:r>
            <a:r>
              <a:rPr lang="en-US" sz="2000" dirty="0"/>
              <a:t>with lease negotiations</a:t>
            </a:r>
          </a:p>
          <a:p>
            <a:r>
              <a:rPr lang="en-US" sz="2000" dirty="0" smtClean="0"/>
              <a:t>Notifying </a:t>
            </a:r>
            <a:r>
              <a:rPr lang="en-US" sz="2000" dirty="0"/>
              <a:t>patients</a:t>
            </a:r>
          </a:p>
          <a:p>
            <a:r>
              <a:rPr lang="en-US" sz="2000" dirty="0" smtClean="0"/>
              <a:t>Reviewing </a:t>
            </a:r>
            <a:r>
              <a:rPr lang="en-US" sz="2000" dirty="0"/>
              <a:t>support staff numbers</a:t>
            </a:r>
          </a:p>
          <a:p>
            <a:r>
              <a:rPr lang="en-US" sz="2000" dirty="0" smtClean="0"/>
              <a:t>Examining </a:t>
            </a:r>
            <a:r>
              <a:rPr lang="en-US" sz="2000" dirty="0"/>
              <a:t>current practice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efficiencies</a:t>
            </a:r>
            <a:endParaRPr lang="en-US" sz="2000" dirty="0"/>
          </a:p>
          <a:p>
            <a:r>
              <a:rPr lang="en-US" sz="2000" dirty="0" smtClean="0"/>
              <a:t>Costs </a:t>
            </a:r>
            <a:r>
              <a:rPr lang="en-US" sz="2000" dirty="0"/>
              <a:t>of relocating</a:t>
            </a:r>
          </a:p>
          <a:p>
            <a:endParaRPr lang="en-US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41239" y="1280923"/>
            <a:ext cx="4156746" cy="4146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Make it easier</a:t>
            </a:r>
            <a:r>
              <a:rPr lang="en-US" sz="2000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en-US" sz="1000" dirty="0">
              <a:latin typeface="+mj-lt"/>
            </a:endParaRPr>
          </a:p>
          <a:p>
            <a:r>
              <a:rPr lang="en-US" sz="2000" dirty="0" smtClean="0"/>
              <a:t>The </a:t>
            </a:r>
            <a:r>
              <a:rPr lang="en-US" sz="2000" dirty="0"/>
              <a:t>move is facilitated by </a:t>
            </a:r>
            <a:r>
              <a:rPr lang="en-US" sz="2000" dirty="0" smtClean="0"/>
              <a:t>a state </a:t>
            </a:r>
            <a:r>
              <a:rPr lang="en-US" sz="2000" dirty="0"/>
              <a:t>of the art medical </a:t>
            </a:r>
            <a:r>
              <a:rPr lang="en-US" sz="2000" dirty="0" smtClean="0"/>
              <a:t>health care </a:t>
            </a:r>
            <a:r>
              <a:rPr lang="en-US" sz="2000" dirty="0" err="1"/>
              <a:t>centre</a:t>
            </a:r>
            <a:endParaRPr lang="en-US" sz="2000" dirty="0"/>
          </a:p>
          <a:p>
            <a:r>
              <a:rPr lang="en-US" sz="2000" dirty="0" smtClean="0"/>
              <a:t>Group </a:t>
            </a:r>
            <a:r>
              <a:rPr lang="en-US" sz="2000" dirty="0"/>
              <a:t>Managed Practice </a:t>
            </a:r>
            <a:r>
              <a:rPr lang="en-US" sz="2000" dirty="0" smtClean="0"/>
              <a:t>provides each </a:t>
            </a:r>
            <a:r>
              <a:rPr lang="en-US" sz="2000" dirty="0"/>
              <a:t>physician improved life style possibilities</a:t>
            </a:r>
          </a:p>
          <a:p>
            <a:r>
              <a:rPr lang="en-US" sz="2000" dirty="0" smtClean="0"/>
              <a:t>30% more efficient for </a:t>
            </a:r>
            <a:r>
              <a:rPr lang="en-US" sz="2000" dirty="0"/>
              <a:t>the physician with less stress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cost </a:t>
            </a:r>
            <a:r>
              <a:rPr lang="en-US" sz="2000" dirty="0" smtClean="0"/>
              <a:t>to physician </a:t>
            </a:r>
            <a:r>
              <a:rPr lang="en-US" sz="2000" dirty="0"/>
              <a:t>joining </a:t>
            </a:r>
            <a:r>
              <a:rPr lang="en-US" sz="2000" dirty="0" smtClean="0"/>
              <a:t>a Group </a:t>
            </a:r>
            <a:r>
              <a:rPr lang="en-US" sz="2000" dirty="0"/>
              <a:t>Managed </a:t>
            </a:r>
            <a:r>
              <a:rPr lang="en-US" sz="2000" dirty="0" smtClean="0"/>
              <a:t>Practice at EMHCC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071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HCC_title_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7312" y="5004458"/>
            <a:ext cx="494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dirty="0">
                <a:latin typeface="+mj-lt"/>
              </a:rPr>
              <a:t>A State of the Art Health Care Facility</a:t>
            </a:r>
          </a:p>
          <a:p>
            <a:pPr algn="r">
              <a:defRPr/>
            </a:pPr>
            <a:r>
              <a:rPr lang="en-US" sz="2000" dirty="0">
                <a:latin typeface="+mj-lt"/>
              </a:rPr>
              <a:t>Designed by Health </a:t>
            </a:r>
            <a:r>
              <a:rPr lang="en-US" sz="2000" dirty="0" smtClean="0">
                <a:latin typeface="+mj-lt"/>
              </a:rPr>
              <a:t>Care Professionals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20"/>
            <a:ext cx="85689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Designed to Maximize Physician Productivity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79920"/>
            <a:ext cx="9144000" cy="40954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 pitchFamily="18" charset="2"/>
              <a:buNone/>
              <a:defRPr/>
            </a:pPr>
            <a:r>
              <a:rPr lang="en-US" sz="2800" b="1" dirty="0" smtClean="0">
                <a:latin typeface="+mj-lt"/>
              </a:rPr>
              <a:t>		</a:t>
            </a:r>
            <a:r>
              <a:rPr lang="en-US" sz="2800" b="1" dirty="0" smtClean="0">
                <a:solidFill>
                  <a:srgbClr val="558ED5"/>
                </a:solidFill>
                <a:latin typeface="+mj-lt"/>
              </a:rPr>
              <a:t>Managed Group Practice</a:t>
            </a:r>
          </a:p>
          <a:p>
            <a:pPr marL="274320" indent="-274320">
              <a:buFont typeface="Wingdings 2" pitchFamily="18" charset="2"/>
              <a:buNone/>
              <a:defRPr/>
            </a:pPr>
            <a:r>
              <a:rPr lang="en-US" sz="2200" dirty="0" smtClean="0"/>
              <a:t>		Productivity increases with the following four factors:</a:t>
            </a:r>
          </a:p>
          <a:p>
            <a:pPr marL="274320" indent="-274320"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indent="-274320">
              <a:buFont typeface="Wingdings 2"/>
              <a:buNone/>
              <a:defRPr/>
            </a:pPr>
            <a:r>
              <a:rPr lang="en-US" dirty="0" smtClean="0"/>
              <a:t>				</a:t>
            </a:r>
            <a:endParaRPr lang="en-US" dirty="0" smtClean="0">
              <a:solidFill>
                <a:schemeClr val="accent1"/>
              </a:solidFill>
            </a:endParaRPr>
          </a:p>
          <a:p>
            <a:pPr marL="274320" indent="-274320" algn="ctr">
              <a:buFont typeface="Wingdings 2"/>
              <a:buNone/>
              <a:defRPr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>
              <a:buFont typeface="Wingdings 2"/>
              <a:buNone/>
              <a:defRPr/>
            </a:pP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>
              <a:buFont typeface="Wingdings 2"/>
              <a:buNone/>
              <a:defRPr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>
              <a:buFont typeface="Wingdings 2"/>
              <a:buNone/>
              <a:defRPr/>
            </a:pP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algn="ctr">
              <a:buFont typeface="Wingdings 2"/>
              <a:buNone/>
              <a:defRPr/>
            </a:pP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Achieve up to 30% greater efficiency</a:t>
            </a:r>
          </a:p>
          <a:p>
            <a:pPr marL="274320" indent="-274320">
              <a:buFont typeface="Wingdings 2"/>
              <a:buNone/>
              <a:defRPr/>
            </a:pPr>
            <a:endParaRPr lang="en-US" dirty="0" smtClean="0"/>
          </a:p>
          <a:p>
            <a:pPr marL="274320" indent="-274320">
              <a:buFont typeface="Georgia" pitchFamily="18" charset="0"/>
              <a:buAutoNum type="arabicPeriod"/>
              <a:defRPr/>
            </a:pP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759" y="2357599"/>
            <a:ext cx="24384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413072" y="2465949"/>
            <a:ext cx="570951" cy="570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8331" y="2458942"/>
            <a:ext cx="1829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3000" dirty="0" smtClean="0">
                <a:solidFill>
                  <a:schemeClr val="accent1"/>
                </a:solidFill>
                <a:latin typeface="+mj-lt"/>
              </a:rPr>
              <a:t>   Style</a:t>
            </a:r>
            <a:endParaRPr lang="en-US" sz="3000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13072" y="3612626"/>
            <a:ext cx="570951" cy="570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8331" y="3605619"/>
            <a:ext cx="1829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3000" dirty="0" smtClean="0">
                <a:solidFill>
                  <a:schemeClr val="accent1"/>
                </a:solidFill>
                <a:latin typeface="+mj-lt"/>
              </a:rPr>
              <a:t>   Space</a:t>
            </a:r>
            <a:endParaRPr lang="en-US" sz="30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29907" y="2445350"/>
            <a:ext cx="570951" cy="570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14369" y="2438343"/>
            <a:ext cx="1829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3000" dirty="0" smtClean="0">
                <a:solidFill>
                  <a:schemeClr val="accent1"/>
                </a:solidFill>
                <a:latin typeface="+mj-lt"/>
              </a:rPr>
              <a:t>   Staff</a:t>
            </a:r>
            <a:endParaRPr lang="en-US" sz="3000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29907" y="3585020"/>
            <a:ext cx="570951" cy="5709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14369" y="3578013"/>
            <a:ext cx="2312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000" dirty="0" smtClean="0">
                <a:solidFill>
                  <a:schemeClr val="accent1"/>
                </a:solidFill>
                <a:latin typeface="+mj-lt"/>
              </a:rPr>
              <a:t>   Systems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7244277XLarge_fa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529" y="1102230"/>
            <a:ext cx="6277931" cy="41852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02230"/>
            <a:ext cx="4363396" cy="418528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14" y="26496"/>
            <a:ext cx="7756666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Style</a:t>
            </a:r>
            <a:endParaRPr lang="en-US" sz="400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00050"/>
            <a:ext cx="5135436" cy="48462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Recognizes </a:t>
            </a:r>
            <a:r>
              <a:rPr lang="en-US" sz="2000" dirty="0"/>
              <a:t>physician own unique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style of </a:t>
            </a:r>
            <a:r>
              <a:rPr lang="en-US" sz="2000" dirty="0"/>
              <a:t>practice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Physician’s </a:t>
            </a:r>
            <a:r>
              <a:rPr lang="en-US" sz="2000" dirty="0"/>
              <a:t>style is </a:t>
            </a:r>
            <a:r>
              <a:rPr lang="en-US" sz="2000" dirty="0" smtClean="0"/>
              <a:t>greatly dictated </a:t>
            </a:r>
            <a:r>
              <a:rPr lang="en-US" sz="2000" dirty="0"/>
              <a:t>by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his</a:t>
            </a:r>
            <a:r>
              <a:rPr lang="en-US" sz="2000" dirty="0"/>
              <a:t>/</a:t>
            </a:r>
            <a:r>
              <a:rPr lang="en-US" sz="2000" dirty="0" smtClean="0"/>
              <a:t>her current work </a:t>
            </a:r>
            <a:r>
              <a:rPr lang="en-US" sz="2000" dirty="0"/>
              <a:t>environment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Managed Group </a:t>
            </a:r>
            <a:r>
              <a:rPr lang="en-US" sz="2000" dirty="0"/>
              <a:t>Practice Model increases </a:t>
            </a:r>
            <a:r>
              <a:rPr lang="en-US" sz="2000" dirty="0" smtClean="0"/>
              <a:t>the </a:t>
            </a:r>
            <a:r>
              <a:rPr lang="en-US" sz="2000" dirty="0"/>
              <a:t>physician’s </a:t>
            </a:r>
            <a:r>
              <a:rPr lang="en-US" sz="2000" dirty="0" smtClean="0"/>
              <a:t>patient </a:t>
            </a:r>
            <a:r>
              <a:rPr lang="en-US" sz="2000" dirty="0"/>
              <a:t>flow </a:t>
            </a:r>
            <a:r>
              <a:rPr lang="en-US" sz="2000" dirty="0" smtClean="0"/>
              <a:t>rate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21868"/>
            <a:ext cx="570951" cy="584776"/>
            <a:chOff x="1505102" y="2293306"/>
            <a:chExt cx="570951" cy="584776"/>
          </a:xfrm>
        </p:grpSpPr>
        <p:sp>
          <p:nvSpPr>
            <p:cNvPr id="6" name="Oval 5"/>
            <p:cNvSpPr/>
            <p:nvPr/>
          </p:nvSpPr>
          <p:spPr>
            <a:xfrm>
              <a:off x="1505102" y="2300313"/>
              <a:ext cx="570951" cy="5709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9564" y="2293306"/>
              <a:ext cx="4864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1662" y="3728918"/>
            <a:ext cx="4676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 physicians currently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outgrow their space during the first few years of practice as their patients get older and their requirements evolve.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4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102230"/>
            <a:ext cx="5213471" cy="418528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6214" y="26496"/>
            <a:ext cx="7756666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Space</a:t>
            </a:r>
            <a:endParaRPr lang="en-US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21868"/>
            <a:ext cx="570951" cy="584776"/>
            <a:chOff x="1505102" y="2293306"/>
            <a:chExt cx="570951" cy="584776"/>
          </a:xfrm>
        </p:grpSpPr>
        <p:sp>
          <p:nvSpPr>
            <p:cNvPr id="9" name="Oval 8"/>
            <p:cNvSpPr/>
            <p:nvPr/>
          </p:nvSpPr>
          <p:spPr>
            <a:xfrm>
              <a:off x="1505102" y="2300313"/>
              <a:ext cx="570951" cy="5709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564" y="2293306"/>
              <a:ext cx="4864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3200" dirty="0">
                <a:latin typeface="+mj-lt"/>
              </a:endParaRPr>
            </a:p>
          </p:txBody>
        </p:sp>
      </p:grpSp>
      <p:pic>
        <p:nvPicPr>
          <p:cNvPr id="14" name="Picture 13" descr="dr_pati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470" y="1102231"/>
            <a:ext cx="3930530" cy="4185286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2544603"/>
            <a:ext cx="5729704" cy="36581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Ample parking </a:t>
            </a:r>
            <a:r>
              <a:rPr lang="en-US" sz="2000" dirty="0"/>
              <a:t>for both physicians </a:t>
            </a:r>
            <a:r>
              <a:rPr lang="en-US" sz="2000" dirty="0" smtClean="0"/>
              <a:t>and </a:t>
            </a:r>
            <a:r>
              <a:rPr lang="en-US" sz="2000" dirty="0"/>
              <a:t>patients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Dedicated Doctor’s office fully furnished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Two exam rooms fully equipped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Professionally designed </a:t>
            </a:r>
            <a:r>
              <a:rPr lang="en-US" sz="2000" dirty="0"/>
              <a:t>layout for </a:t>
            </a:r>
            <a:r>
              <a:rPr lang="en-US" sz="2000" dirty="0" smtClean="0"/>
              <a:t>patient </a:t>
            </a:r>
            <a:r>
              <a:rPr lang="en-US" sz="2000" dirty="0"/>
              <a:t>waiting areas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Nursing and Medical Assistant stations </a:t>
            </a:r>
            <a:r>
              <a:rPr lang="en-US" sz="2000" dirty="0"/>
              <a:t>to assist physician </a:t>
            </a:r>
            <a:r>
              <a:rPr lang="en-US" sz="2000" dirty="0" smtClean="0"/>
              <a:t>with patient flow rates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Patient</a:t>
            </a:r>
            <a:r>
              <a:rPr lang="en-US" sz="2000" dirty="0"/>
              <a:t>-centric design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Designed </a:t>
            </a:r>
            <a:r>
              <a:rPr lang="en-US" sz="2000" dirty="0"/>
              <a:t>by health care </a:t>
            </a:r>
            <a:r>
              <a:rPr lang="en-US" sz="2000" dirty="0" smtClean="0"/>
              <a:t>professionals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660" y="1279920"/>
            <a:ext cx="500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facility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design greatly improves workflow patterns, particularly within Managed Group Practice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floors.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Amenities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566" y="1509970"/>
            <a:ext cx="4876634" cy="38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050"/>
            <a:ext cx="3792294" cy="50114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Ground Floor: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Retail and Medical Services</a:t>
            </a:r>
          </a:p>
          <a:p>
            <a:r>
              <a:rPr lang="en-US" sz="2400" dirty="0" smtClean="0"/>
              <a:t>Compound </a:t>
            </a:r>
            <a:r>
              <a:rPr lang="en-US" sz="2400" dirty="0"/>
              <a:t>Pharmacy</a:t>
            </a:r>
          </a:p>
          <a:p>
            <a:r>
              <a:rPr lang="en-US" sz="2400" dirty="0" smtClean="0"/>
              <a:t>Urgent Care Clinic</a:t>
            </a:r>
          </a:p>
          <a:p>
            <a:r>
              <a:rPr lang="en-US" sz="2400" dirty="0" smtClean="0"/>
              <a:t>Nuclear </a:t>
            </a:r>
            <a:r>
              <a:rPr lang="en-US" sz="2400" dirty="0"/>
              <a:t>Medicine</a:t>
            </a:r>
          </a:p>
          <a:p>
            <a:r>
              <a:rPr lang="en-US" sz="2400" dirty="0"/>
              <a:t>Lab Services</a:t>
            </a:r>
          </a:p>
          <a:p>
            <a:r>
              <a:rPr lang="en-US" sz="2400" dirty="0" smtClean="0"/>
              <a:t>Medical </a:t>
            </a:r>
            <a:r>
              <a:rPr lang="en-US" sz="2400" dirty="0"/>
              <a:t>Supplies</a:t>
            </a:r>
          </a:p>
          <a:p>
            <a:r>
              <a:rPr lang="en-US" sz="2400" dirty="0"/>
              <a:t>Optical</a:t>
            </a:r>
          </a:p>
          <a:p>
            <a:r>
              <a:rPr lang="en-US" sz="2400" dirty="0"/>
              <a:t>Dentist</a:t>
            </a:r>
          </a:p>
          <a:p>
            <a:r>
              <a:rPr lang="en-US" sz="2400" dirty="0" smtClean="0"/>
              <a:t>Coffee </a:t>
            </a:r>
            <a:r>
              <a:rPr lang="en-US" sz="2400" dirty="0"/>
              <a:t>Shop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Basement Level</a:t>
            </a:r>
          </a:p>
          <a:p>
            <a:r>
              <a:rPr lang="en-US" sz="2400" dirty="0"/>
              <a:t>Doctors’ Lounge</a:t>
            </a:r>
          </a:p>
          <a:p>
            <a:r>
              <a:rPr lang="en-US" sz="2400" dirty="0"/>
              <a:t>Exclusive Gym for Staff</a:t>
            </a:r>
          </a:p>
          <a:p>
            <a:r>
              <a:rPr lang="en-US" sz="2400" dirty="0" smtClean="0"/>
              <a:t>Diagnostic Imaging</a:t>
            </a:r>
          </a:p>
          <a:p>
            <a:r>
              <a:rPr lang="en-US" sz="2400" dirty="0" smtClean="0"/>
              <a:t>Learning </a:t>
            </a:r>
            <a:r>
              <a:rPr lang="en-US" sz="2400" dirty="0" err="1" smtClean="0"/>
              <a:t>Centres</a:t>
            </a:r>
            <a:endParaRPr lang="en-US" sz="2400" dirty="0" smtClean="0"/>
          </a:p>
          <a:p>
            <a:r>
              <a:rPr lang="en-US" sz="2400" dirty="0" smtClean="0"/>
              <a:t>Full</a:t>
            </a:r>
            <a:r>
              <a:rPr lang="en-US" sz="2400" dirty="0"/>
              <a:t>-Service Staff </a:t>
            </a:r>
            <a:r>
              <a:rPr lang="en-US" sz="2400" dirty="0" smtClean="0"/>
              <a:t>Cafeteria</a:t>
            </a:r>
            <a:endParaRPr lang="en-US" sz="2400" dirty="0"/>
          </a:p>
        </p:txBody>
      </p:sp>
      <p:pic>
        <p:nvPicPr>
          <p:cNvPr id="7" name="Picture 6" descr="EMHCC_building_fa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13" y="-1"/>
            <a:ext cx="3023887" cy="11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</a:t>
            </a:r>
            <a:r>
              <a:rPr lang="en-US" dirty="0"/>
              <a:t>Amenities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00050"/>
            <a:ext cx="3792294" cy="48462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Second Floor: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Medical Services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Cardiology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Rehab </a:t>
            </a:r>
            <a:r>
              <a:rPr lang="en-US" sz="2000" dirty="0"/>
              <a:t>Centre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Wellness </a:t>
            </a:r>
            <a:r>
              <a:rPr lang="en-US" sz="2000" dirty="0"/>
              <a:t>Centre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Laser </a:t>
            </a:r>
            <a:r>
              <a:rPr lang="en-US" sz="2000" dirty="0"/>
              <a:t>Treatment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Chiropractor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Optometrist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Laser </a:t>
            </a:r>
            <a:r>
              <a:rPr lang="en-US" sz="2000" dirty="0"/>
              <a:t>Eye Centre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Massage </a:t>
            </a:r>
            <a:r>
              <a:rPr lang="en-US" sz="2000" dirty="0"/>
              <a:t>Therapy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Roof Garden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481" y="1327660"/>
            <a:ext cx="5070892" cy="409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MHCC_building_fa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13" y="-1"/>
            <a:ext cx="3023887" cy="11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3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Group Practices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00050"/>
            <a:ext cx="3792294" cy="484624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latin typeface="+mj-lt"/>
              </a:rPr>
              <a:t>Third &amp; Fourth </a:t>
            </a:r>
            <a:r>
              <a:rPr lang="en-US" sz="2000" b="1" dirty="0" smtClean="0">
                <a:latin typeface="+mj-lt"/>
              </a:rPr>
              <a:t>Floors: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9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000" dirty="0" smtClean="0"/>
              <a:t>5 </a:t>
            </a:r>
            <a:r>
              <a:rPr lang="nl-NL" sz="2000" dirty="0" err="1" smtClean="0"/>
              <a:t>Physicians</a:t>
            </a:r>
            <a:r>
              <a:rPr lang="nl-NL" sz="2000" dirty="0" smtClean="0"/>
              <a:t> + 5 Nurses</a:t>
            </a: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 smtClean="0"/>
              <a:t>20 Doctors/floor</a:t>
            </a:r>
          </a:p>
          <a:p>
            <a:pPr>
              <a:lnSpc>
                <a:spcPct val="80000"/>
              </a:lnSpc>
            </a:pPr>
            <a:r>
              <a:rPr lang="nl-NL" sz="2000" dirty="0" smtClean="0"/>
              <a:t>Office + 2 </a:t>
            </a:r>
            <a:r>
              <a:rPr lang="nl-NL" sz="2000" dirty="0" err="1" smtClean="0"/>
              <a:t>Exam</a:t>
            </a:r>
            <a:r>
              <a:rPr lang="nl-NL" sz="2000" dirty="0" smtClean="0"/>
              <a:t> Rooms/MD</a:t>
            </a:r>
          </a:p>
          <a:p>
            <a:pPr>
              <a:lnSpc>
                <a:spcPct val="80000"/>
              </a:lnSpc>
            </a:pPr>
            <a:r>
              <a:rPr lang="nl-NL" sz="2000" dirty="0" smtClean="0"/>
              <a:t>Large </a:t>
            </a:r>
            <a:r>
              <a:rPr lang="nl-NL" sz="2000" dirty="0" err="1" smtClean="0"/>
              <a:t>patient</a:t>
            </a:r>
            <a:r>
              <a:rPr lang="nl-NL" sz="2000" dirty="0" smtClean="0"/>
              <a:t> </a:t>
            </a:r>
            <a:r>
              <a:rPr lang="nl-NL" sz="2000" dirty="0" err="1" smtClean="0"/>
              <a:t>reception</a:t>
            </a:r>
            <a:r>
              <a:rPr lang="nl-NL" sz="2000" dirty="0" smtClean="0"/>
              <a:t> </a:t>
            </a:r>
            <a:r>
              <a:rPr lang="nl-NL" sz="2000" dirty="0" err="1" smtClean="0"/>
              <a:t>areas</a:t>
            </a:r>
            <a:endParaRPr lang="nl-NL" sz="2000" dirty="0" smtClean="0"/>
          </a:p>
          <a:p>
            <a:pPr>
              <a:lnSpc>
                <a:spcPct val="80000"/>
              </a:lnSpc>
            </a:pPr>
            <a:r>
              <a:rPr lang="nl-NL" sz="2000" dirty="0" err="1" smtClean="0"/>
              <a:t>Integrated</a:t>
            </a:r>
            <a:r>
              <a:rPr lang="nl-NL" sz="2000" dirty="0" smtClean="0"/>
              <a:t> digital </a:t>
            </a:r>
            <a:r>
              <a:rPr lang="nl-NL" sz="2000" dirty="0" err="1" smtClean="0"/>
              <a:t>learning</a:t>
            </a:r>
            <a:r>
              <a:rPr lang="nl-NL" sz="2000" dirty="0" smtClean="0"/>
              <a:t> </a:t>
            </a:r>
            <a:r>
              <a:rPr lang="nl-NL" sz="2000" dirty="0" err="1" smtClean="0"/>
              <a:t>throughout</a:t>
            </a:r>
            <a:endParaRPr lang="nl-NL" sz="2000" dirty="0" smtClean="0"/>
          </a:p>
          <a:p>
            <a:pPr marL="0" indent="0">
              <a:lnSpc>
                <a:spcPct val="80000"/>
              </a:lnSpc>
              <a:buNone/>
            </a:pPr>
            <a:endParaRPr lang="nl-NL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NL" sz="2000" b="1" dirty="0" err="1" smtClean="0">
                <a:latin typeface="+mj-lt"/>
              </a:rPr>
              <a:t>Designed</a:t>
            </a:r>
            <a:r>
              <a:rPr lang="nl-NL" sz="2000" b="1" dirty="0" smtClean="0">
                <a:latin typeface="+mj-lt"/>
              </a:rPr>
              <a:t> </a:t>
            </a:r>
            <a:r>
              <a:rPr lang="nl-NL" sz="2000" b="1" dirty="0" err="1" smtClean="0">
                <a:latin typeface="+mj-lt"/>
              </a:rPr>
              <a:t>for</a:t>
            </a:r>
            <a:r>
              <a:rPr lang="nl-NL" sz="2000" b="1" dirty="0" smtClean="0">
                <a:latin typeface="+mj-lt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nl-NL" sz="9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000" dirty="0" smtClean="0"/>
              <a:t>FHG</a:t>
            </a:r>
          </a:p>
          <a:p>
            <a:pPr>
              <a:lnSpc>
                <a:spcPct val="80000"/>
              </a:lnSpc>
            </a:pPr>
            <a:r>
              <a:rPr lang="nl-NL" sz="2000" dirty="0" smtClean="0"/>
              <a:t>FHO</a:t>
            </a:r>
          </a:p>
          <a:p>
            <a:pPr>
              <a:lnSpc>
                <a:spcPct val="80000"/>
              </a:lnSpc>
            </a:pPr>
            <a:r>
              <a:rPr lang="nl-NL" sz="2000" dirty="0" smtClean="0"/>
              <a:t>FHT</a:t>
            </a:r>
          </a:p>
        </p:txBody>
      </p:sp>
      <p:pic>
        <p:nvPicPr>
          <p:cNvPr id="6" name="Picture 5" descr="EMHCC_building_fa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13" y="-1"/>
            <a:ext cx="3023887" cy="118691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" b="363"/>
          <a:stretch>
            <a:fillRect/>
          </a:stretch>
        </p:blipFill>
        <p:spPr>
          <a:xfrm>
            <a:off x="3932168" y="1289121"/>
            <a:ext cx="4799227" cy="4217737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23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 and Dual Practitioners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00050"/>
            <a:ext cx="3792294" cy="4846243"/>
          </a:xfrm>
        </p:spPr>
        <p:txBody>
          <a:bodyPr anchor="t" anchorCtr="0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>
                <a:latin typeface="+mj-lt"/>
              </a:rPr>
              <a:t>Fifth &amp; Sixth </a:t>
            </a:r>
            <a:r>
              <a:rPr lang="en-US" sz="2000" b="1" dirty="0" smtClean="0">
                <a:latin typeface="+mj-lt"/>
              </a:rPr>
              <a:t>Floors:</a:t>
            </a:r>
            <a:br>
              <a:rPr lang="en-US" sz="2000" b="1" dirty="0" smtClean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Solo Physician space with 2 Exam Rooms + 1 Office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Dual Physician design with 4 Exam Rooms + 2 Offices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Suites ranging from 700-1400  sq. ft.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Proximity to large base of referring Physicians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Dedicated patient waiting   areas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Large windows</a:t>
            </a:r>
            <a:r>
              <a:rPr lang="en-US" sz="2000" dirty="0"/>
              <a:t> </a:t>
            </a:r>
            <a:r>
              <a:rPr lang="en-US" sz="2000" dirty="0" smtClean="0"/>
              <a:t>in most    Offices and Exam Rooms</a:t>
            </a:r>
          </a:p>
        </p:txBody>
      </p:sp>
      <p:pic>
        <p:nvPicPr>
          <p:cNvPr id="5" name="Picture 4" descr="EMHCC_building_fa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13" y="-1"/>
            <a:ext cx="3023887" cy="118691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" b="729"/>
          <a:stretch>
            <a:fillRect/>
          </a:stretch>
        </p:blipFill>
        <p:spPr>
          <a:xfrm>
            <a:off x="4009059" y="1298324"/>
            <a:ext cx="4639509" cy="421773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76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700</Words>
  <Application>Microsoft Office PowerPoint</Application>
  <PresentationFormat>On-screen Show (4:3)</PresentationFormat>
  <Paragraphs>239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Location, Location, Location</vt:lpstr>
      <vt:lpstr>Designed to Maximize Physician Productivity</vt:lpstr>
      <vt:lpstr>Style</vt:lpstr>
      <vt:lpstr>Space</vt:lpstr>
      <vt:lpstr>Services and Amenities</vt:lpstr>
      <vt:lpstr>Services and Amenities</vt:lpstr>
      <vt:lpstr>Managed Group Practices</vt:lpstr>
      <vt:lpstr>Solo and Dual Practitioners</vt:lpstr>
      <vt:lpstr>Staff</vt:lpstr>
      <vt:lpstr>Systems</vt:lpstr>
      <vt:lpstr>Patient Flow Rate: Vital to Your Practice</vt:lpstr>
      <vt:lpstr>Ellesmere Medical Health Care Centre</vt:lpstr>
      <vt:lpstr>Solo / Dual Physician Practices</vt:lpstr>
      <vt:lpstr>Managed Group Practices</vt:lpstr>
      <vt:lpstr>Managed Group Practices</vt:lpstr>
      <vt:lpstr>Urgent Care Centre</vt:lpstr>
      <vt:lpstr>Work/Life Balance</vt:lpstr>
      <vt:lpstr>Group Managed Practices</vt:lpstr>
      <vt:lpstr>Financial Consideration</vt:lpstr>
      <vt:lpstr>Efficiency Gains from Group Managed Practices</vt:lpstr>
      <vt:lpstr>Additional Incentives</vt:lpstr>
      <vt:lpstr>Making The Right Move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Farrell</dc:creator>
  <cp:lastModifiedBy>Rey1</cp:lastModifiedBy>
  <cp:revision>96</cp:revision>
  <dcterms:created xsi:type="dcterms:W3CDTF">2011-03-17T14:35:53Z</dcterms:created>
  <dcterms:modified xsi:type="dcterms:W3CDTF">2011-04-15T20:59:17Z</dcterms:modified>
</cp:coreProperties>
</file>